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1" r:id="rId3"/>
    <p:sldId id="264" r:id="rId4"/>
    <p:sldId id="257" r:id="rId5"/>
    <p:sldId id="258"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7745FC-2993-4F9E-9422-E930D50D3F36}" type="datetimeFigureOut">
              <a:rPr lang="en-US" smtClean="0"/>
              <a:t>6/4/2026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794133-5F38-4EC0-B5B5-D73373649C27}" type="slidenum">
              <a:rPr lang="en-US" smtClean="0"/>
              <a:t>‹#›</a:t>
            </a:fld>
            <a:endParaRPr lang="en-US"/>
          </a:p>
        </p:txBody>
      </p:sp>
    </p:spTree>
    <p:extLst>
      <p:ext uri="{BB962C8B-B14F-4D97-AF65-F5344CB8AC3E}">
        <p14:creationId xmlns:p14="http://schemas.microsoft.com/office/powerpoint/2010/main" val="713009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94133-5F38-4EC0-B5B5-D73373649C27}" type="slidenum">
              <a:rPr lang="en-US" smtClean="0"/>
              <a:t>4</a:t>
            </a:fld>
            <a:endParaRPr lang="en-US"/>
          </a:p>
        </p:txBody>
      </p:sp>
    </p:spTree>
    <p:extLst>
      <p:ext uri="{BB962C8B-B14F-4D97-AF65-F5344CB8AC3E}">
        <p14:creationId xmlns:p14="http://schemas.microsoft.com/office/powerpoint/2010/main" val="1237869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3CAF57-83BA-4B73-9CA2-236CF79E4C07}"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3116941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3CAF57-83BA-4B73-9CA2-236CF79E4C07}"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3779363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3CAF57-83BA-4B73-9CA2-236CF79E4C07}"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2460655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33CAF57-83BA-4B73-9CA2-236CF79E4C07}"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4038678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33CAF57-83BA-4B73-9CA2-236CF79E4C07}" type="datetimeFigureOut">
              <a:rPr lang="en-US" smtClean="0"/>
              <a:t>6/4/2026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782476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33CAF57-83BA-4B73-9CA2-236CF79E4C07}"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265561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33CAF57-83BA-4B73-9CA2-236CF79E4C07}" type="datetimeFigureOut">
              <a:rPr lang="en-US" smtClean="0"/>
              <a:t>6/4/2026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1573153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33CAF57-83BA-4B73-9CA2-236CF79E4C07}" type="datetimeFigureOut">
              <a:rPr lang="en-US" smtClean="0"/>
              <a:t>6/4/2026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1593952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3CAF57-83BA-4B73-9CA2-236CF79E4C07}" type="datetimeFigureOut">
              <a:rPr lang="en-US" smtClean="0"/>
              <a:t>6/4/2026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2709962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3CAF57-83BA-4B73-9CA2-236CF79E4C07}"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2716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3CAF57-83BA-4B73-9CA2-236CF79E4C07}" type="datetimeFigureOut">
              <a:rPr lang="en-US" smtClean="0"/>
              <a:t>6/4/2026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957EF4-D1D5-4751-8DD1-EE8ECAB5F8BD}" type="slidenum">
              <a:rPr lang="en-US" smtClean="0"/>
              <a:t>‹#›</a:t>
            </a:fld>
            <a:endParaRPr lang="en-US"/>
          </a:p>
        </p:txBody>
      </p:sp>
    </p:spTree>
    <p:extLst>
      <p:ext uri="{BB962C8B-B14F-4D97-AF65-F5344CB8AC3E}">
        <p14:creationId xmlns:p14="http://schemas.microsoft.com/office/powerpoint/2010/main" val="3148160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3CAF57-83BA-4B73-9CA2-236CF79E4C07}" type="datetimeFigureOut">
              <a:rPr lang="en-US" smtClean="0"/>
              <a:t>6/4/2026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57EF4-D1D5-4751-8DD1-EE8ECAB5F8BD}" type="slidenum">
              <a:rPr lang="en-US" smtClean="0"/>
              <a:t>‹#›</a:t>
            </a:fld>
            <a:endParaRPr lang="en-US"/>
          </a:p>
        </p:txBody>
      </p:sp>
    </p:spTree>
    <p:extLst>
      <p:ext uri="{BB962C8B-B14F-4D97-AF65-F5344CB8AC3E}">
        <p14:creationId xmlns:p14="http://schemas.microsoft.com/office/powerpoint/2010/main" val="41846406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worldenvironmentday.global/" TargetMode="External"/><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585926" y="1020706"/>
            <a:ext cx="11105965" cy="471091"/>
          </a:xfrm>
          <a:prstGeom prst="rect">
            <a:avLst/>
          </a:prstGeom>
        </p:spPr>
        <p:txBody>
          <a:bodyPr wrap="square">
            <a:spAutoFit/>
          </a:bodyPr>
          <a:lstStyle/>
          <a:p>
            <a:pPr algn="just">
              <a:lnSpc>
                <a:spcPct val="107000"/>
              </a:lnSpc>
            </a:pPr>
            <a:r>
              <a:rPr lang="bg-BG" sz="1200" b="1"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372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3" name="Rectangle 2"/>
          <p:cNvSpPr/>
          <p:nvPr/>
        </p:nvSpPr>
        <p:spPr>
          <a:xfrm>
            <a:off x="1089891" y="452583"/>
            <a:ext cx="4802909" cy="5526706"/>
          </a:xfrm>
          <a:prstGeom prst="rect">
            <a:avLst/>
          </a:prstGeom>
        </p:spPr>
        <p:txBody>
          <a:bodyPr wrap="square">
            <a:spAutoFit/>
          </a:bodyPr>
          <a:lstStyle/>
          <a:p>
            <a:pPr lvl="0" algn="ctr">
              <a:lnSpc>
                <a:spcPct val="107000"/>
              </a:lnSpc>
            </a:pPr>
            <a:r>
              <a:rPr lang="bg-BG" sz="1400" b="1" dirty="0" smtClean="0">
                <a:latin typeface="Times New Roman" panose="02020603050405020304" pitchFamily="18" charset="0"/>
                <a:ea typeface="Calibri" panose="020F0502020204030204" pitchFamily="34" charset="0"/>
                <a:cs typeface="Times New Roman" panose="02020603050405020304" pitchFamily="18" charset="0"/>
              </a:rPr>
              <a:t>СВЕТОВЕН ДЕН НА ОКОЛНАТА СРЕДА 2026 г.</a:t>
            </a:r>
            <a:endParaRPr lang="bg-BG" sz="1400" b="1" dirty="0">
              <a:latin typeface="Times New Roman" panose="02020603050405020304" pitchFamily="18" charset="0"/>
              <a:ea typeface="Calibri" panose="020F0502020204030204" pitchFamily="34" charset="0"/>
              <a:cs typeface="Times New Roman" panose="02020603050405020304" pitchFamily="18" charset="0"/>
            </a:endParaRPr>
          </a:p>
          <a:p>
            <a:pPr lvl="0" algn="ctr">
              <a:lnSpc>
                <a:spcPct val="107000"/>
              </a:lnSpc>
            </a:pPr>
            <a:r>
              <a:rPr lang="bg-BG" sz="1400" b="1" dirty="0">
                <a:latin typeface="Times New Roman" panose="02020603050405020304" pitchFamily="18" charset="0"/>
                <a:ea typeface="Calibri" panose="020F0502020204030204" pitchFamily="34" charset="0"/>
                <a:cs typeface="Times New Roman" panose="02020603050405020304" pitchFamily="18" charset="0"/>
              </a:rPr>
              <a:t>Глобален призив за действия в областта на </a:t>
            </a:r>
            <a:r>
              <a:rPr lang="bg-BG" sz="1400" b="1" dirty="0" smtClean="0">
                <a:latin typeface="Times New Roman" panose="02020603050405020304" pitchFamily="18" charset="0"/>
                <a:ea typeface="Calibri" panose="020F0502020204030204" pitchFamily="34" charset="0"/>
                <a:cs typeface="Times New Roman" panose="02020603050405020304" pitchFamily="18" charset="0"/>
              </a:rPr>
              <a:t>климата</a:t>
            </a:r>
          </a:p>
          <a:p>
            <a:pPr lvl="0" algn="ctr">
              <a:lnSpc>
                <a:spcPct val="107000"/>
              </a:lnSpc>
            </a:pPr>
            <a:endParaRPr lang="en-US" sz="1400" b="1" dirty="0">
              <a:latin typeface="Georgia" panose="02040502050405020303" pitchFamily="18" charset="0"/>
              <a:ea typeface="Calibri" panose="020F0502020204030204" pitchFamily="34" charset="0"/>
              <a:cs typeface="Times New Roman" panose="02020603050405020304" pitchFamily="18" charset="0"/>
            </a:endParaRPr>
          </a:p>
          <a:p>
            <a:pPr lvl="0" algn="just">
              <a:lnSpc>
                <a:spcPct val="107000"/>
              </a:lnSpc>
            </a:pPr>
            <a:r>
              <a:rPr lang="bg-BG"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smtClean="0">
                <a:latin typeface="Times New Roman" panose="02020603050405020304" pitchFamily="18" charset="0"/>
                <a:ea typeface="Calibri" panose="020F0502020204030204" pitchFamily="34" charset="0"/>
                <a:cs typeface="Times New Roman" panose="02020603050405020304" pitchFamily="18" charset="0"/>
              </a:rPr>
              <a:t>Планетата</a:t>
            </a:r>
            <a:r>
              <a:rPr lang="en-US"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спори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Тя</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преговаря</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Тя</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изпраща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сигнали</a:t>
            </a:r>
            <a:r>
              <a:rPr lang="en-US" sz="1200" dirty="0">
                <a:latin typeface="Times New Roman" panose="02020603050405020304" pitchFamily="18" charset="0"/>
                <a:ea typeface="Calibri" panose="020F0502020204030204" pitchFamily="34" charset="0"/>
                <a:cs typeface="Times New Roman" panose="02020603050405020304" pitchFamily="18" charset="0"/>
              </a:rPr>
              <a:t> –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покачващи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морета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бушуващи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горски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пожари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горещи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вълни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топящи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ледници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Казвахме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че</a:t>
            </a:r>
            <a:r>
              <a:rPr lang="en-US" sz="1200" dirty="0">
                <a:latin typeface="Times New Roman" panose="02020603050405020304" pitchFamily="18" charset="0"/>
                <a:ea typeface="Calibri" panose="020F0502020204030204" pitchFamily="34" charset="0"/>
                <a:cs typeface="Times New Roman" panose="02020603050405020304" pitchFamily="18" charset="0"/>
              </a:rPr>
              <a:t> 1,5°C е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границата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Преминаваме</a:t>
            </a:r>
            <a:r>
              <a:rPr lang="en-US" sz="1200" dirty="0">
                <a:latin typeface="Times New Roman" panose="02020603050405020304" pitchFamily="18" charset="0"/>
                <a:ea typeface="Calibri" panose="020F0502020204030204" pitchFamily="34" charset="0"/>
                <a:cs typeface="Times New Roman" panose="02020603050405020304" pitchFamily="18" charset="0"/>
              </a:rPr>
              <a:t> я.</a:t>
            </a:r>
          </a:p>
          <a:p>
            <a:pPr lvl="0" algn="just">
              <a:lnSpc>
                <a:spcPct val="107000"/>
              </a:lnSpc>
            </a:pPr>
            <a:r>
              <a:rPr lang="en-US" sz="1200" dirty="0">
                <a:latin typeface="Times New Roman" panose="02020603050405020304" pitchFamily="18" charset="0"/>
                <a:ea typeface="Calibri" panose="020F0502020204030204" pitchFamily="34" charset="0"/>
                <a:cs typeface="Times New Roman" panose="02020603050405020304" pitchFamily="18" charset="0"/>
              </a:rPr>
              <a:t> </a:t>
            </a:r>
          </a:p>
          <a:p>
            <a:pPr lvl="0" algn="just">
              <a:lnSpc>
                <a:spcPct val="107000"/>
              </a:lnSpc>
            </a:pPr>
            <a:r>
              <a:rPr lang="en-US" sz="1200" dirty="0">
                <a:latin typeface="Times New Roman" panose="02020603050405020304" pitchFamily="18" charset="0"/>
                <a:ea typeface="Calibri" panose="020F0502020204030204" pitchFamily="34" charset="0"/>
                <a:cs typeface="Times New Roman" panose="02020603050405020304" pitchFamily="18" charset="0"/>
              </a:rPr>
              <a:t>В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продължение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десетилетия</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светът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чува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историята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за</a:t>
            </a:r>
            <a:r>
              <a:rPr lang="en-US" sz="1200" dirty="0">
                <a:latin typeface="Times New Roman" panose="02020603050405020304" pitchFamily="18" charset="0"/>
                <a:ea typeface="Calibri" panose="020F0502020204030204" pitchFamily="34" charset="0"/>
                <a:cs typeface="Times New Roman" panose="02020603050405020304" pitchFamily="18" charset="0"/>
              </a:rPr>
              <a:t> климата –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предупреждения</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цели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далечни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крайни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срокове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Твърде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често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реакцията</a:t>
            </a:r>
            <a:r>
              <a:rPr lang="en-US" sz="1200" dirty="0">
                <a:latin typeface="Times New Roman" panose="02020603050405020304" pitchFamily="18" charset="0"/>
                <a:ea typeface="Calibri" panose="020F0502020204030204" pitchFamily="34" charset="0"/>
                <a:cs typeface="Times New Roman" panose="02020603050405020304" pitchFamily="18" charset="0"/>
              </a:rPr>
              <a:t> е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била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замъглена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от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шум</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забавяне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разсейване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отричане</a:t>
            </a:r>
            <a:r>
              <a:rPr lang="en-US" sz="1200" dirty="0">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07000"/>
              </a:lnSpc>
            </a:pPr>
            <a:r>
              <a:rPr lang="en-US" sz="1200" dirty="0">
                <a:latin typeface="Times New Roman" panose="02020603050405020304" pitchFamily="18" charset="0"/>
                <a:ea typeface="Calibri" panose="020F0502020204030204" pitchFamily="34" charset="0"/>
                <a:cs typeface="Times New Roman" panose="02020603050405020304" pitchFamily="18" charset="0"/>
              </a:rPr>
              <a:t> </a:t>
            </a:r>
          </a:p>
          <a:p>
            <a:pPr lvl="0" algn="just">
              <a:lnSpc>
                <a:spcPct val="107000"/>
              </a:lnSpc>
            </a:pPr>
            <a:r>
              <a:rPr lang="en-US" sz="1200" dirty="0" err="1">
                <a:latin typeface="Times New Roman" panose="02020603050405020304" pitchFamily="18" charset="0"/>
                <a:ea typeface="Calibri" panose="020F0502020204030204" pitchFamily="34" charset="0"/>
                <a:cs typeface="Times New Roman" panose="02020603050405020304" pitchFamily="18" charset="0"/>
              </a:rPr>
              <a:t>Но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сега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вслушайте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по-внимателно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Под</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шума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издига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друг</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сигнал</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Слънчеви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панели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простират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покривите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Вятърни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турбини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очертават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хоризонта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Градовете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препроектират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за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хората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Горите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презасаждат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Положителни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повратни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точки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пускат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корени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във</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всеки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ъгъл</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планетата</a:t>
            </a:r>
            <a:r>
              <a:rPr lang="en-US" sz="1200" dirty="0">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07000"/>
              </a:lnSpc>
            </a:pP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p>
          <a:p>
            <a:pPr lvl="0" algn="just">
              <a:lnSpc>
                <a:spcPct val="107000"/>
              </a:lnSpc>
            </a:pPr>
            <a:r>
              <a:rPr lang="en-US" sz="1200" dirty="0" err="1">
                <a:latin typeface="Times New Roman" panose="02020603050405020304" pitchFamily="18" charset="0"/>
                <a:ea typeface="Calibri" panose="020F0502020204030204" pitchFamily="34" charset="0"/>
                <a:cs typeface="Times New Roman" panose="02020603050405020304" pitchFamily="18" charset="0"/>
              </a:rPr>
              <a:t>Световният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ден</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околната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среда</a:t>
            </a:r>
            <a:r>
              <a:rPr lang="en-US" sz="1200" dirty="0">
                <a:latin typeface="Times New Roman" panose="02020603050405020304" pitchFamily="18" charset="0"/>
                <a:ea typeface="Calibri" panose="020F0502020204030204" pitchFamily="34" charset="0"/>
                <a:cs typeface="Times New Roman" panose="02020603050405020304" pitchFamily="18" charset="0"/>
              </a:rPr>
              <a:t> 2026 г.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фокусира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върху</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изменението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климата –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върху</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неотложните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сигнали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които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Земята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изпраща</a:t>
            </a:r>
            <a:r>
              <a:rPr lang="en-US" sz="1200" dirty="0">
                <a:latin typeface="Times New Roman" panose="02020603050405020304" pitchFamily="18" charset="0"/>
                <a:ea typeface="Calibri" panose="020F0502020204030204" pitchFamily="34" charset="0"/>
                <a:cs typeface="Times New Roman" panose="02020603050405020304" pitchFamily="18" charset="0"/>
              </a:rPr>
              <a:t>, и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сигналите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които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ние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избираме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изпратим</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обратно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Глобалната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кампания</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Програма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ООН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за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околната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среда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NowForClimate</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призовава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всички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нас</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намесим</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продължим</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напред</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насочваме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един</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свят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който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вече</a:t>
            </a:r>
            <a:r>
              <a:rPr lang="en-US" sz="1200" dirty="0">
                <a:latin typeface="Times New Roman" panose="02020603050405020304" pitchFamily="18" charset="0"/>
                <a:ea typeface="Calibri" panose="020F0502020204030204" pitchFamily="34" charset="0"/>
                <a:cs typeface="Times New Roman" panose="02020603050405020304" pitchFamily="18" charset="0"/>
              </a:rPr>
              <a:t> е в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движение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Въпросът</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вече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не</a:t>
            </a:r>
            <a:r>
              <a:rPr lang="en-US" sz="1200" dirty="0">
                <a:latin typeface="Times New Roman" panose="02020603050405020304" pitchFamily="18" charset="0"/>
                <a:ea typeface="Calibri" panose="020F0502020204030204" pitchFamily="34" charset="0"/>
                <a:cs typeface="Times New Roman" panose="02020603050405020304" pitchFamily="18" charset="0"/>
              </a:rPr>
              <a:t> е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дали</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промяната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ще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дойде</a:t>
            </a:r>
            <a:r>
              <a:rPr lang="en-US" sz="1200" dirty="0">
                <a:latin typeface="Times New Roman" panose="02020603050405020304" pitchFamily="18" charset="0"/>
                <a:ea typeface="Calibri" panose="020F0502020204030204" pitchFamily="34" charset="0"/>
                <a:cs typeface="Times New Roman" panose="02020603050405020304" pitchFamily="18" charset="0"/>
              </a:rPr>
              <a:t>, а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как</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ще</a:t>
            </a:r>
            <a:r>
              <a:rPr lang="en-US" sz="1200" dirty="0">
                <a:latin typeface="Times New Roman" panose="02020603050405020304" pitchFamily="18" charset="0"/>
                <a:ea typeface="Calibri" panose="020F0502020204030204" pitchFamily="34" charset="0"/>
                <a:cs typeface="Times New Roman" panose="02020603050405020304" pitchFamily="18" charset="0"/>
              </a:rPr>
              <a:t> я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насочваме</a:t>
            </a:r>
            <a:r>
              <a:rPr lang="en-US" sz="1200" dirty="0">
                <a:latin typeface="Times New Roman" panose="02020603050405020304" pitchFamily="18" charset="0"/>
                <a:ea typeface="Calibri" panose="020F0502020204030204" pitchFamily="34" charset="0"/>
                <a:cs typeface="Times New Roman" panose="02020603050405020304" pitchFamily="18" charset="0"/>
              </a:rPr>
              <a:t> и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колко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бързо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ще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случи</a:t>
            </a:r>
            <a:r>
              <a:rPr lang="en-US" sz="1200" dirty="0">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07000"/>
              </a:lnSpc>
            </a:pP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08994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3" name="Rectangle 2"/>
          <p:cNvSpPr/>
          <p:nvPr/>
        </p:nvSpPr>
        <p:spPr>
          <a:xfrm>
            <a:off x="1173018" y="138546"/>
            <a:ext cx="4802909" cy="6399637"/>
          </a:xfrm>
          <a:prstGeom prst="rect">
            <a:avLst/>
          </a:prstGeom>
        </p:spPr>
        <p:txBody>
          <a:bodyPr wrap="square">
            <a:spAutoFit/>
          </a:bodyPr>
          <a:lstStyle/>
          <a:p>
            <a:pPr lvl="0" algn="just">
              <a:lnSpc>
                <a:spcPct val="107000"/>
              </a:lnSpc>
            </a:pP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p>
          <a:p>
            <a:pPr lvl="0" algn="just">
              <a:lnSpc>
                <a:spcPct val="107000"/>
              </a:lnSpc>
            </a:pPr>
            <a:r>
              <a:rPr lang="en-US" sz="1200" b="1" dirty="0" err="1">
                <a:latin typeface="Times New Roman" panose="02020603050405020304" pitchFamily="18" charset="0"/>
                <a:ea typeface="Calibri" panose="020F0502020204030204" pitchFamily="34" charset="0"/>
                <a:cs typeface="Times New Roman" panose="02020603050405020304" pitchFamily="18" charset="0"/>
              </a:rPr>
              <a:t>Относно</a:t>
            </a: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r>
              <a:rPr lang="en-US" sz="1200" b="1" dirty="0" err="1">
                <a:latin typeface="Times New Roman" panose="02020603050405020304" pitchFamily="18" charset="0"/>
                <a:ea typeface="Calibri" panose="020F0502020204030204" pitchFamily="34" charset="0"/>
                <a:cs typeface="Times New Roman" panose="02020603050405020304" pitchFamily="18" charset="0"/>
              </a:rPr>
              <a:t>страната</a:t>
            </a: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r>
              <a:rPr lang="en-US" sz="1200" b="1" dirty="0" err="1">
                <a:latin typeface="Times New Roman" panose="02020603050405020304" pitchFamily="18" charset="0"/>
                <a:ea typeface="Calibri" panose="020F0502020204030204" pitchFamily="34" charset="0"/>
                <a:cs typeface="Times New Roman" panose="02020603050405020304" pitchFamily="18" charset="0"/>
              </a:rPr>
              <a:t>домакин</a:t>
            </a: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r>
              <a:rPr lang="en-US" sz="1200" b="1" dirty="0" err="1">
                <a:latin typeface="Times New Roman" panose="02020603050405020304" pitchFamily="18" charset="0"/>
                <a:ea typeface="Calibri" panose="020F0502020204030204" pitchFamily="34" charset="0"/>
                <a:cs typeface="Times New Roman" panose="02020603050405020304" pitchFamily="18" charset="0"/>
              </a:rPr>
              <a:t>Азербайджан</a:t>
            </a:r>
            <a:r>
              <a:rPr lang="en-US" sz="1200" b="1" dirty="0">
                <a:latin typeface="Times New Roman" panose="02020603050405020304" pitchFamily="18" charset="0"/>
                <a:ea typeface="Calibri" panose="020F0502020204030204" pitchFamily="34" charset="0"/>
                <a:cs typeface="Times New Roman" panose="02020603050405020304" pitchFamily="18" charset="0"/>
              </a:rPr>
              <a:t> </a:t>
            </a:r>
          </a:p>
          <a:p>
            <a:pPr lvl="0" algn="just">
              <a:lnSpc>
                <a:spcPct val="107000"/>
              </a:lnSpc>
            </a:pPr>
            <a:r>
              <a:rPr lang="bg-BG"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smtClean="0">
                <a:latin typeface="Times New Roman" panose="02020603050405020304" pitchFamily="18" charset="0"/>
                <a:ea typeface="Calibri" panose="020F0502020204030204" pitchFamily="34" charset="0"/>
                <a:cs typeface="Times New Roman" panose="02020603050405020304" pitchFamily="18" charset="0"/>
              </a:rPr>
              <a:t>На</a:t>
            </a:r>
            <a:r>
              <a:rPr lang="en-US"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1200" dirty="0">
                <a:latin typeface="Times New Roman" panose="02020603050405020304" pitchFamily="18" charset="0"/>
                <a:ea typeface="Calibri" panose="020F0502020204030204" pitchFamily="34" charset="0"/>
                <a:cs typeface="Times New Roman" panose="02020603050405020304" pitchFamily="18" charset="0"/>
              </a:rPr>
              <a:t>5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юни</a:t>
            </a:r>
            <a:r>
              <a:rPr lang="en-US" sz="1200" dirty="0">
                <a:latin typeface="Times New Roman" panose="02020603050405020304" pitchFamily="18" charset="0"/>
                <a:ea typeface="Calibri" panose="020F0502020204030204" pitchFamily="34" charset="0"/>
                <a:cs typeface="Times New Roman" panose="02020603050405020304" pitchFamily="18" charset="0"/>
              </a:rPr>
              <a:t> 2026 г.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Република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Азербайджан</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ще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бъде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домакин</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глобалното</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честване</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Световния</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ден</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на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околната</a:t>
            </a:r>
            <a:r>
              <a:rPr lang="en-US" sz="1200" dirty="0">
                <a:latin typeface="Times New Roman" panose="02020603050405020304" pitchFamily="18" charset="0"/>
                <a:ea typeface="Calibri" panose="020F0502020204030204" pitchFamily="34" charset="0"/>
                <a:cs typeface="Times New Roman" panose="02020603050405020304" pitchFamily="18" charset="0"/>
              </a:rPr>
              <a:t> </a:t>
            </a:r>
            <a:r>
              <a:rPr lang="en-US" sz="1200" dirty="0" err="1">
                <a:latin typeface="Times New Roman" panose="02020603050405020304" pitchFamily="18" charset="0"/>
                <a:ea typeface="Calibri" panose="020F0502020204030204" pitchFamily="34" charset="0"/>
                <a:cs typeface="Times New Roman" panose="02020603050405020304" pitchFamily="18" charset="0"/>
              </a:rPr>
              <a:t>среда</a:t>
            </a:r>
            <a:r>
              <a:rPr lang="en-US" sz="1200" dirty="0">
                <a:latin typeface="Times New Roman" panose="02020603050405020304" pitchFamily="18" charset="0"/>
                <a:ea typeface="Calibri" panose="020F0502020204030204" pitchFamily="34" charset="0"/>
                <a:cs typeface="Times New Roman" panose="02020603050405020304" pitchFamily="18" charset="0"/>
              </a:rPr>
              <a:t> в </a:t>
            </a:r>
            <a:r>
              <a:rPr lang="en-US" sz="1200" dirty="0" err="1" smtClean="0">
                <a:latin typeface="Times New Roman" panose="02020603050405020304" pitchFamily="18" charset="0"/>
                <a:ea typeface="Calibri" panose="020F0502020204030204" pitchFamily="34" charset="0"/>
                <a:cs typeface="Times New Roman" panose="02020603050405020304" pitchFamily="18" charset="0"/>
              </a:rPr>
              <a:t>Баку</a:t>
            </a:r>
            <a:r>
              <a:rPr lang="en-US" sz="1200" dirty="0" smtClean="0">
                <a:latin typeface="Times New Roman" panose="02020603050405020304" pitchFamily="18" charset="0"/>
                <a:ea typeface="Calibri" panose="020F0502020204030204" pitchFamily="34" charset="0"/>
                <a:cs typeface="Times New Roman" panose="02020603050405020304" pitchFamily="18" charset="0"/>
              </a:rPr>
              <a:t>.</a:t>
            </a:r>
            <a:r>
              <a:rPr lang="bg-BG" sz="1200" dirty="0" smtClean="0">
                <a:latin typeface="Times New Roman" panose="02020603050405020304" pitchFamily="18" charset="0"/>
                <a:ea typeface="Calibri" panose="020F0502020204030204" pitchFamily="34" charset="0"/>
                <a:cs typeface="Times New Roman" panose="02020603050405020304" pitchFamily="18" charset="0"/>
              </a:rPr>
              <a:t> Разположен </a:t>
            </a:r>
            <a:r>
              <a:rPr lang="bg-BG" sz="1200" dirty="0">
                <a:latin typeface="Times New Roman" panose="02020603050405020304" pitchFamily="18" charset="0"/>
                <a:ea typeface="Calibri" panose="020F0502020204030204" pitchFamily="34" charset="0"/>
                <a:cs typeface="Times New Roman" panose="02020603050405020304" pitchFamily="18" charset="0"/>
              </a:rPr>
              <a:t>на кръстопътя на Изтока и Запада по историческия Път на коприната, Азербайджан е земя със забележително природно разнообразие. Ландшафтът му обхваща две основни климатични зони – субтропичен и умерен – и включва 8 различни климатични типа, от субтропични гори до алпийски екосистеми, създавайки богато биоразнообразие</a:t>
            </a:r>
            <a:r>
              <a:rPr lang="bg-BG" sz="1200" dirty="0" smtClean="0">
                <a:latin typeface="Times New Roman" panose="02020603050405020304" pitchFamily="18" charset="0"/>
                <a:ea typeface="Calibri" panose="020F0502020204030204" pitchFamily="34" charset="0"/>
                <a:cs typeface="Times New Roman" panose="02020603050405020304" pitchFamily="18" charset="0"/>
              </a:rPr>
              <a:t>.</a:t>
            </a:r>
          </a:p>
          <a:p>
            <a:pPr lvl="0" algn="just">
              <a:lnSpc>
                <a:spcPct val="107000"/>
              </a:lnSpc>
            </a:pP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bg-BG"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Климатични действия и зелен растеж</a:t>
            </a: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Азербайджан се стреми към зелен растеж и възобновяема енергия с бързи темпове. Като страна по Парижкото споразумение, страната се е ангажирала да намали емисиите с 40% до 2035 г. (от нивата от 1990 г.). Тя също така се стреми да увеличи дела на възобновяемата енергия до 30% до 2030 г. В ход са мащабни проекти, включително слънчевата електроцентрала </a:t>
            </a:r>
            <a:r>
              <a:rPr lang="bg-BG"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Гарадаг</a:t>
            </a: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 мощност 230 MW и вятърния парк </a:t>
            </a:r>
            <a:r>
              <a:rPr lang="bg-BG"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Хизи-Апшерон</a:t>
            </a: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 мощност 240 MW, като в процес на разработка са и допълнителни проекти с капацитет над 1 GW.</a:t>
            </a: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Градската устойчивост напредва в Баку с модерни автобуси с ниски и нулеви емисии, инфраструктура за електрически превозни средства и решения за интелигентни градове. Регионите Карабах и Източен </a:t>
            </a:r>
            <a:r>
              <a:rPr lang="bg-BG"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Зангезур</a:t>
            </a: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се трансформират в зони с „нулеви емисии“, съчетавайки възобновяема енергия, възстановяване на екосистемите и развитие след конфликти. Модернизираното управление на водите и устойчивото на климатичните промени земеделие допълнително засилват адаптацията в районите, предразположени към суша.</a:t>
            </a: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endParaRPr lang="en-US" sz="1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0330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5000" b="-25000"/>
          </a:stretch>
        </a:blipFill>
        <a:effectLst/>
      </p:bgPr>
    </p:bg>
    <p:spTree>
      <p:nvGrpSpPr>
        <p:cNvPr id="1" name=""/>
        <p:cNvGrpSpPr/>
        <p:nvPr/>
      </p:nvGrpSpPr>
      <p:grpSpPr>
        <a:xfrm>
          <a:off x="0" y="0"/>
          <a:ext cx="0" cy="0"/>
          <a:chOff x="0" y="0"/>
          <a:chExt cx="0" cy="0"/>
        </a:xfrm>
      </p:grpSpPr>
      <p:sp>
        <p:nvSpPr>
          <p:cNvPr id="2" name="Rectangle 1"/>
          <p:cNvSpPr/>
          <p:nvPr/>
        </p:nvSpPr>
        <p:spPr>
          <a:xfrm>
            <a:off x="1117600" y="-147781"/>
            <a:ext cx="4849091" cy="7371249"/>
          </a:xfrm>
          <a:prstGeom prst="rect">
            <a:avLst/>
          </a:prstGeom>
        </p:spPr>
        <p:txBody>
          <a:bodyPr wrap="square">
            <a:spAutoFit/>
          </a:bodyPr>
          <a:lstStyle/>
          <a:p>
            <a:pPr algn="just">
              <a:lnSpc>
                <a:spcPct val="107000"/>
              </a:lnSpc>
            </a:pP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Азербайджан усъвършенства своята екологична политика, фокусирана върху намаляване на отрицателното въздействие на отпадъците от пластмасови опаковки върху околната среда от 2019 г. насам, като приема План за действие. Чрез нови законодателни реформи страната забрани вноса, производството, както и продажбата или предоставянето на потребителите в търговията, общественото хранене и други сервизни заведения на пластмаси за еднократна употреба и полиетиленови торбички с дебелина до 15 микрона.</a:t>
            </a:r>
          </a:p>
          <a:p>
            <a:pPr algn="just">
              <a:lnSpc>
                <a:spcPct val="107000"/>
              </a:lnSpc>
            </a:pPr>
            <a:endParaRPr lang="bg-BG" sz="12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r>
              <a:rPr lang="bg-BG"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Глобално сътрудничество и наследство от </a:t>
            </a:r>
            <a:r>
              <a:rPr lang="en-US"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29-</a:t>
            </a:r>
            <a:r>
              <a:rPr lang="bg-BG"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та Конференция на страните по климата </a:t>
            </a:r>
            <a:r>
              <a:rPr lang="en-US"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bg-BG"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COP29</a:t>
            </a:r>
            <a:r>
              <a:rPr lang="en-US" sz="1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Като домакин на COP29, Азербайджан придвижи напред глобалната програма за климата, осигурявайки знакови решения относно финансирането на климата и пазарите на въглеродни емисии, като същевременно стартира инициативи, свързващи действията в областта на климата с биоразнообразието, енергийния преход, водата, селското стопанство и общественото въздействие.</a:t>
            </a: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Надграждайки този импулс, националната кампания на Азербайджан за Световния ден на околната среда 2026 г. подчертава планетарните кризи на изменението на климата и деградацията на екосистемите и взаимосвързаното им въздействие върху хората и природата. Под темата „Вдъхновени от природата. За климата. За нашето бъдеще“ инициативите подчертават, че природата не е по избор – тя е от основно значение за устойчивостта на климата и нашето колективно бъдеще.</a:t>
            </a:r>
          </a:p>
          <a:p>
            <a:pPr lvl="0" algn="just">
              <a:lnSpc>
                <a:spcPct val="107000"/>
              </a:lnSpc>
            </a:pPr>
            <a:endParaRPr lang="bg-BG"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07000"/>
              </a:lnSpc>
            </a:pP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Освен</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това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Азербайджан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ще</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увеличи</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допълнително</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приноса си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към</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глобалната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програма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за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околната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среда и климата чрез серия от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други</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големи</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събития</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на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които</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е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домакин</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тази</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година. Те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включват</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13-ата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сесия</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на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Световния</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градски</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форум (WUF13)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през</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май, проведена в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партньорство</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 ООН-</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Хабитат</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третата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неформална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среща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на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ръководителите</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на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делегациите</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на РКООНИК в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Шамахи</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през</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юли; и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Седмицата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на </a:t>
            </a:r>
            <a:r>
              <a:rPr lang="ru-RU" sz="12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действията</a:t>
            </a:r>
            <a:r>
              <a:rPr lang="ru-RU" sz="12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за климата в Баку на РКООНИК.</a:t>
            </a:r>
          </a:p>
          <a:p>
            <a:pPr algn="just">
              <a:lnSpc>
                <a:spcPct val="107000"/>
              </a:lnSpc>
            </a:pP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8841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2" name="Rectangle 1"/>
          <p:cNvSpPr/>
          <p:nvPr/>
        </p:nvSpPr>
        <p:spPr>
          <a:xfrm>
            <a:off x="1117600" y="208356"/>
            <a:ext cx="4913745" cy="6416115"/>
          </a:xfrm>
          <a:prstGeom prst="rect">
            <a:avLst/>
          </a:prstGeom>
        </p:spPr>
        <p:txBody>
          <a:bodyPr wrap="square">
            <a:spAutoFit/>
          </a:bodyPr>
          <a:lstStyle/>
          <a:p>
            <a:pPr algn="just">
              <a:lnSpc>
                <a:spcPct val="107000"/>
              </a:lnSpc>
            </a:pPr>
            <a:r>
              <a:rPr lang="ru-RU" sz="12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bg-BG" sz="12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bg-BG" sz="1200" b="1" dirty="0" smtClean="0">
                <a:effectLst/>
                <a:latin typeface="Times New Roman" panose="02020603050405020304" pitchFamily="18" charset="0"/>
                <a:ea typeface="Calibri" panose="020F0502020204030204" pitchFamily="34" charset="0"/>
                <a:cs typeface="Times New Roman" panose="02020603050405020304" pitchFamily="18" charset="0"/>
              </a:rPr>
              <a:t>Природа, биоразнообразие и възстановяване</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	Азербайджан е постигнал значителен напредък в опазването на природното си наследство. Над 10% от територията на страната вече е под защита, включително разширяване на националните паркове и резервати. Забележително постижение е опазването на включените в списъка на ЮНЕСКО </a:t>
            </a:r>
            <a:r>
              <a:rPr lang="bg-BG" sz="1200" dirty="0" err="1" smtClean="0">
                <a:effectLst/>
                <a:latin typeface="Times New Roman" panose="02020603050405020304" pitchFamily="18" charset="0"/>
                <a:ea typeface="Calibri" panose="020F0502020204030204" pitchFamily="34" charset="0"/>
                <a:cs typeface="Times New Roman" panose="02020603050405020304" pitchFamily="18" charset="0"/>
              </a:rPr>
              <a:t>Хиркански</a:t>
            </a: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 гори, едни от най-старите екосистеми в света, в които се срещат над 3000 растителни вида и разнообразна дива природа. Морските и крайбрежните екосистеми, особено в Каспийско море, най-големият затворен воден басейн в света, са защитени чрез резервати и програми за опазване, дори когато регионът е изправен пред тревожен спад на нивото на водата. Проектите за </a:t>
            </a:r>
            <a:r>
              <a:rPr lang="bg-BG" sz="1200" dirty="0" err="1" smtClean="0">
                <a:effectLst/>
                <a:latin typeface="Times New Roman" panose="02020603050405020304" pitchFamily="18" charset="0"/>
                <a:ea typeface="Calibri" panose="020F0502020204030204" pitchFamily="34" charset="0"/>
                <a:cs typeface="Times New Roman" panose="02020603050405020304" pitchFamily="18" charset="0"/>
              </a:rPr>
              <a:t>реинтродукция</a:t>
            </a: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 на видове допълнително възстановяват екосистемите, повишавайки устойчивостта на биоразнообразието.</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bg-BG" sz="1200" b="1" dirty="0" smtClean="0">
                <a:effectLst/>
                <a:latin typeface="Times New Roman" panose="02020603050405020304" pitchFamily="18" charset="0"/>
                <a:ea typeface="Calibri" panose="020F0502020204030204" pitchFamily="34" charset="0"/>
                <a:cs typeface="Times New Roman" panose="02020603050405020304" pitchFamily="18" charset="0"/>
              </a:rPr>
              <a:t>Призив за действие</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	Световният ден на околната среда 2026 призовава правителствата, градовете, бизнеса и хората навсякъде да се движат в една посока: да виждат сигналите – и да действат заедно.</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Затова разчитайте сигналите около вас. И изпратете такъв в отговор.</a:t>
            </a:r>
            <a:r>
              <a:rPr lang="en-US" sz="1100" dirty="0">
                <a:latin typeface="Calibri" panose="020F0502020204030204" pitchFamily="34" charset="0"/>
                <a:ea typeface="Calibri" panose="020F0502020204030204" pitchFamily="34" charset="0"/>
                <a:cs typeface="Times New Roman" panose="02020603050405020304" pitchFamily="18" charset="0"/>
              </a:rPr>
              <a:t> </a:t>
            </a:r>
            <a:r>
              <a:rPr lang="bg-BG" sz="1200" smtClean="0">
                <a:effectLst/>
                <a:latin typeface="Times New Roman" panose="02020603050405020304" pitchFamily="18" charset="0"/>
                <a:ea typeface="Calibri" panose="020F0502020204030204" pitchFamily="34" charset="0"/>
                <a:cs typeface="Times New Roman" panose="02020603050405020304" pitchFamily="18" charset="0"/>
              </a:rPr>
              <a:t>Започнете </a:t>
            </a:r>
            <a:r>
              <a:rPr lang="bg-BG" sz="1200" dirty="0" smtClean="0">
                <a:effectLst/>
                <a:latin typeface="Times New Roman" panose="02020603050405020304" pitchFamily="18" charset="0"/>
                <a:ea typeface="Calibri" panose="020F0502020204030204" pitchFamily="34" charset="0"/>
                <a:cs typeface="Times New Roman" panose="02020603050405020304" pitchFamily="18" charset="0"/>
              </a:rPr>
              <a:t>разговор. Финансирайте решение. Променете политика. Споделете история. Направете ходовете си по начин, който трогва другите. Малки или големи, видими или тихи – всяко действие е сигнал.</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12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r>
              <a:rPr lang="en-US" sz="1200" b="1" dirty="0" smtClean="0">
                <a:effectLst/>
                <a:latin typeface="Times New Roman" panose="02020603050405020304" pitchFamily="18" charset="0"/>
                <a:ea typeface="Calibri" panose="020F0502020204030204" pitchFamily="34" charset="0"/>
                <a:cs typeface="Times New Roman" panose="02020603050405020304" pitchFamily="18" charset="0"/>
              </a:rPr>
              <a:t>#</a:t>
            </a:r>
            <a:r>
              <a:rPr lang="en-US" sz="1200" b="1" dirty="0" err="1" smtClean="0">
                <a:effectLst/>
                <a:latin typeface="Times New Roman" panose="02020603050405020304" pitchFamily="18" charset="0"/>
                <a:ea typeface="Calibri" panose="020F0502020204030204" pitchFamily="34" charset="0"/>
                <a:cs typeface="Times New Roman" panose="02020603050405020304" pitchFamily="18" charset="0"/>
              </a:rPr>
              <a:t>NowForClimate</a:t>
            </a:r>
            <a:r>
              <a:rPr lang="bg-BG" sz="1200" b="1"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1" dirty="0" smtClean="0">
                <a:latin typeface="Times New Roman" panose="02020603050405020304" pitchFamily="18" charset="0"/>
                <a:cs typeface="Times New Roman" panose="02020603050405020304" pitchFamily="18" charset="0"/>
              </a:rPr>
              <a:t>#</a:t>
            </a:r>
            <a:r>
              <a:rPr lang="en-US" sz="1200" b="1" dirty="0" err="1" smtClean="0">
                <a:latin typeface="Times New Roman" panose="02020603050405020304" pitchFamily="18" charset="0"/>
                <a:cs typeface="Times New Roman" panose="02020603050405020304" pitchFamily="18" charset="0"/>
              </a:rPr>
              <a:t>WorldEnvironmentDay</a:t>
            </a:r>
            <a:endParaRPr lang="bg-BG" sz="1200" b="1" dirty="0" smtClean="0">
              <a:latin typeface="Times New Roman" panose="02020603050405020304" pitchFamily="18" charset="0"/>
              <a:cs typeface="Times New Roman" panose="02020603050405020304" pitchFamily="18" charset="0"/>
            </a:endParaRPr>
          </a:p>
          <a:p>
            <a:pPr algn="just">
              <a:lnSpc>
                <a:spcPct val="107000"/>
              </a:lnSpc>
            </a:pPr>
            <a:endParaRPr lang="bg-BG" sz="1200" b="1"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endParaRPr lang="bg-BG" sz="1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endParaRPr lang="bg-BG"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endParaRPr lang="bg-BG" sz="1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endParaRPr lang="bg-BG" sz="1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bg-BG" sz="1200" dirty="0" smtClean="0">
                <a:latin typeface="Times New Roman" panose="02020603050405020304" pitchFamily="18" charset="0"/>
                <a:ea typeface="Calibri" panose="020F0502020204030204" pitchFamily="34" charset="0"/>
                <a:cs typeface="Times New Roman" panose="02020603050405020304" pitchFamily="18" charset="0"/>
              </a:rPr>
              <a:t>Източник: </a:t>
            </a:r>
            <a:r>
              <a:rPr lang="en-US" sz="1200" dirty="0" smtClean="0">
                <a:latin typeface="Times New Roman" panose="02020603050405020304" pitchFamily="18" charset="0"/>
                <a:ea typeface="Calibri" panose="020F0502020204030204" pitchFamily="34" charset="0"/>
                <a:cs typeface="Times New Roman" panose="02020603050405020304" pitchFamily="18" charset="0"/>
                <a:hlinkClick r:id="rId3"/>
              </a:rPr>
              <a:t>https://www.worldenvironmentday.global</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38309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104</Words>
  <Application>Microsoft Office PowerPoint</Application>
  <PresentationFormat>Widescreen</PresentationFormat>
  <Paragraphs>47</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Calibri Light</vt:lpstr>
      <vt:lpstr>Georgia</vt:lpstr>
      <vt:lpstr>Times New Roman</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Iva Andonova</dc:creator>
  <cp:lastModifiedBy>Ekaterina Popova</cp:lastModifiedBy>
  <cp:revision>7</cp:revision>
  <dcterms:created xsi:type="dcterms:W3CDTF">2026-05-07T11:41:52Z</dcterms:created>
  <dcterms:modified xsi:type="dcterms:W3CDTF">2026-06-04T14:21:59Z</dcterms:modified>
</cp:coreProperties>
</file>